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anne Loague" initials="JL" lastIdx="1" clrIdx="0">
    <p:extLst>
      <p:ext uri="{19B8F6BF-5375-455C-9EA6-DF929625EA0E}">
        <p15:presenceInfo xmlns:p15="http://schemas.microsoft.com/office/powerpoint/2012/main" userId="S-1-5-21-1853970014-1638034199-3830842398-2609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BA"/>
    <a:srgbClr val="E6007E"/>
    <a:srgbClr val="FF9900"/>
    <a:srgbClr val="322564"/>
    <a:srgbClr val="78B82A"/>
    <a:srgbClr val="BB4ABE"/>
    <a:srgbClr val="ED1B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9B3EF2-6E2E-4770-844C-3D01B6650114}" v="16" dt="2019-08-05T10:30:42.1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78" autoAdjust="0"/>
    <p:restoredTop sz="94660"/>
  </p:normalViewPr>
  <p:slideViewPr>
    <p:cSldViewPr snapToGrid="0">
      <p:cViewPr varScale="1">
        <p:scale>
          <a:sx n="96" d="100"/>
          <a:sy n="96" d="100"/>
        </p:scale>
        <p:origin x="108" y="26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yoti Awesti" userId="cf010df9-0a8c-4af1-a342-01939402d98a" providerId="ADAL" clId="{6B9B3EF2-6E2E-4770-844C-3D01B6650114}"/>
    <pc:docChg chg="undo custSel modSld">
      <pc:chgData name="Jyoti Awesti" userId="cf010df9-0a8c-4af1-a342-01939402d98a" providerId="ADAL" clId="{6B9B3EF2-6E2E-4770-844C-3D01B6650114}" dt="2019-08-12T08:39:40.277" v="248" actId="20577"/>
      <pc:docMkLst>
        <pc:docMk/>
      </pc:docMkLst>
      <pc:sldChg chg="addSp delSp modSp">
        <pc:chgData name="Jyoti Awesti" userId="cf010df9-0a8c-4af1-a342-01939402d98a" providerId="ADAL" clId="{6B9B3EF2-6E2E-4770-844C-3D01B6650114}" dt="2019-08-12T08:39:40.277" v="248" actId="20577"/>
        <pc:sldMkLst>
          <pc:docMk/>
          <pc:sldMk cId="1905946752" sldId="258"/>
        </pc:sldMkLst>
        <pc:spChg chg="add mod">
          <ac:chgData name="Jyoti Awesti" userId="cf010df9-0a8c-4af1-a342-01939402d98a" providerId="ADAL" clId="{6B9B3EF2-6E2E-4770-844C-3D01B6650114}" dt="2019-08-12T08:39:40.277" v="248" actId="20577"/>
          <ac:spMkLst>
            <pc:docMk/>
            <pc:sldMk cId="1905946752" sldId="258"/>
            <ac:spMk id="3" creationId="{C8CAA0F8-605C-4D29-AFED-3C1CA157F966}"/>
          </ac:spMkLst>
        </pc:spChg>
        <pc:spChg chg="add del mod">
          <ac:chgData name="Jyoti Awesti" userId="cf010df9-0a8c-4af1-a342-01939402d98a" providerId="ADAL" clId="{6B9B3EF2-6E2E-4770-844C-3D01B6650114}" dt="2019-08-05T10:29:03.797" v="222" actId="11529"/>
          <ac:spMkLst>
            <pc:docMk/>
            <pc:sldMk cId="1905946752" sldId="258"/>
            <ac:spMk id="5" creationId="{11696E8A-D8DA-4F44-9FD1-26D017FE1A44}"/>
          </ac:spMkLst>
        </pc:spChg>
        <pc:spChg chg="add del mod">
          <ac:chgData name="Jyoti Awesti" userId="cf010df9-0a8c-4af1-a342-01939402d98a" providerId="ADAL" clId="{6B9B3EF2-6E2E-4770-844C-3D01B6650114}" dt="2019-08-05T10:30:25.957" v="226" actId="11529"/>
          <ac:spMkLst>
            <pc:docMk/>
            <pc:sldMk cId="1905946752" sldId="258"/>
            <ac:spMk id="7" creationId="{7C469F1C-606C-41FB-B7FD-919E678CC375}"/>
          </ac:spMkLst>
        </pc:spChg>
        <pc:spChg chg="add del mod">
          <ac:chgData name="Jyoti Awesti" userId="cf010df9-0a8c-4af1-a342-01939402d98a" providerId="ADAL" clId="{6B9B3EF2-6E2E-4770-844C-3D01B6650114}" dt="2019-08-05T10:30:51.664" v="230"/>
          <ac:spMkLst>
            <pc:docMk/>
            <pc:sldMk cId="1905946752" sldId="258"/>
            <ac:spMk id="9" creationId="{FC737F45-965B-4DD8-8D10-96FADDB8EA6C}"/>
          </ac:spMkLst>
        </pc:spChg>
        <pc:cxnChg chg="add del mod">
          <ac:chgData name="Jyoti Awesti" userId="cf010df9-0a8c-4af1-a342-01939402d98a" providerId="ADAL" clId="{6B9B3EF2-6E2E-4770-844C-3D01B6650114}" dt="2019-07-25T09:44:23.774" v="8" actId="11529"/>
          <ac:cxnSpMkLst>
            <pc:docMk/>
            <pc:sldMk cId="1905946752" sldId="258"/>
            <ac:cxnSpMk id="14" creationId="{D01FE0C3-BCF2-4B99-A6A9-755CA099EFE4}"/>
          </ac:cxnSpMkLst>
        </pc:cxnChg>
        <pc:cxnChg chg="add del mod">
          <ac:chgData name="Jyoti Awesti" userId="cf010df9-0a8c-4af1-a342-01939402d98a" providerId="ADAL" clId="{6B9B3EF2-6E2E-4770-844C-3D01B6650114}" dt="2019-07-25T09:45:03.504" v="11" actId="11529"/>
          <ac:cxnSpMkLst>
            <pc:docMk/>
            <pc:sldMk cId="1905946752" sldId="258"/>
            <ac:cxnSpMk id="16" creationId="{73ECB89F-20FC-4BE0-B9C2-7CFDEE9C3DBB}"/>
          </ac:cxnSpMkLst>
        </pc:cxnChg>
        <pc:cxnChg chg="add del mod">
          <ac:chgData name="Jyoti Awesti" userId="cf010df9-0a8c-4af1-a342-01939402d98a" providerId="ADAL" clId="{6B9B3EF2-6E2E-4770-844C-3D01B6650114}" dt="2019-07-25T09:46:20.445" v="17" actId="11529"/>
          <ac:cxnSpMkLst>
            <pc:docMk/>
            <pc:sldMk cId="1905946752" sldId="258"/>
            <ac:cxnSpMk id="18" creationId="{47AACA89-36AE-4DA4-8290-9736733D8338}"/>
          </ac:cxnSpMkLst>
        </pc:cxnChg>
        <pc:cxnChg chg="add mod">
          <ac:chgData name="Jyoti Awesti" userId="cf010df9-0a8c-4af1-a342-01939402d98a" providerId="ADAL" clId="{6B9B3EF2-6E2E-4770-844C-3D01B6650114}" dt="2019-07-25T09:46:43.990" v="19" actId="1076"/>
          <ac:cxnSpMkLst>
            <pc:docMk/>
            <pc:sldMk cId="1905946752" sldId="258"/>
            <ac:cxnSpMk id="62" creationId="{9DFC15B8-59E9-4897-A047-339653358759}"/>
          </ac:cxnSpMkLst>
        </pc:cxnChg>
        <pc:cxnChg chg="mod">
          <ac:chgData name="Jyoti Awesti" userId="cf010df9-0a8c-4af1-a342-01939402d98a" providerId="ADAL" clId="{6B9B3EF2-6E2E-4770-844C-3D01B6650114}" dt="2019-07-25T09:48:48.400" v="23" actId="14100"/>
          <ac:cxnSpMkLst>
            <pc:docMk/>
            <pc:sldMk cId="1905946752" sldId="258"/>
            <ac:cxnSpMk id="70" creationId="{271754C1-E9F7-43C4-B80D-21F64F5877B3}"/>
          </ac:cxnSpMkLst>
        </pc:cxnChg>
        <pc:cxnChg chg="mod">
          <ac:chgData name="Jyoti Awesti" userId="cf010df9-0a8c-4af1-a342-01939402d98a" providerId="ADAL" clId="{6B9B3EF2-6E2E-4770-844C-3D01B6650114}" dt="2019-07-25T09:48:58.546" v="24" actId="14100"/>
          <ac:cxnSpMkLst>
            <pc:docMk/>
            <pc:sldMk cId="1905946752" sldId="258"/>
            <ac:cxnSpMk id="72" creationId="{E6F077B8-FDE8-4FD4-967E-8CDC3873B16A}"/>
          </ac:cxnSpMkLst>
        </pc:cxnChg>
        <pc:cxnChg chg="mod">
          <ac:chgData name="Jyoti Awesti" userId="cf010df9-0a8c-4af1-a342-01939402d98a" providerId="ADAL" clId="{6B9B3EF2-6E2E-4770-844C-3D01B6650114}" dt="2019-07-25T09:48:37.408" v="22" actId="14100"/>
          <ac:cxnSpMkLst>
            <pc:docMk/>
            <pc:sldMk cId="1905946752" sldId="258"/>
            <ac:cxnSpMk id="83" creationId="{1C62DF45-AFF2-40AB-AF17-8B40CBDA4877}"/>
          </ac:cxnSpMkLst>
        </pc:cxnChg>
        <pc:cxnChg chg="add del mod">
          <ac:chgData name="Jyoti Awesti" userId="cf010df9-0a8c-4af1-a342-01939402d98a" providerId="ADAL" clId="{6B9B3EF2-6E2E-4770-844C-3D01B6650114}" dt="2019-07-25T09:47:28.501" v="21" actId="14100"/>
          <ac:cxnSpMkLst>
            <pc:docMk/>
            <pc:sldMk cId="1905946752" sldId="258"/>
            <ac:cxnSpMk id="88" creationId="{45505852-AE97-4839-99A1-E0DAC4027D59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BC00-9271-4F99-AC4A-D36D489B2730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6DEA-D213-49F6-A2A7-16F0293AD3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296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BC00-9271-4F99-AC4A-D36D489B2730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6DEA-D213-49F6-A2A7-16F0293AD3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61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BC00-9271-4F99-AC4A-D36D489B2730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6DEA-D213-49F6-A2A7-16F0293AD3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43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BC00-9271-4F99-AC4A-D36D489B2730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6DEA-D213-49F6-A2A7-16F0293AD3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343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BC00-9271-4F99-AC4A-D36D489B2730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6DEA-D213-49F6-A2A7-16F0293AD3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376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BC00-9271-4F99-AC4A-D36D489B2730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6DEA-D213-49F6-A2A7-16F0293AD3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7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BC00-9271-4F99-AC4A-D36D489B2730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6DEA-D213-49F6-A2A7-16F0293AD3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418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BC00-9271-4F99-AC4A-D36D489B2730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6DEA-D213-49F6-A2A7-16F0293AD3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360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BC00-9271-4F99-AC4A-D36D489B2730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6DEA-D213-49F6-A2A7-16F0293AD3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480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BC00-9271-4F99-AC4A-D36D489B2730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6DEA-D213-49F6-A2A7-16F0293AD3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684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BC00-9271-4F99-AC4A-D36D489B2730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6DEA-D213-49F6-A2A7-16F0293AD3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362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1BC00-9271-4F99-AC4A-D36D489B2730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B6DEA-D213-49F6-A2A7-16F0293AD3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372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CECEF6F8-7EC0-45C5-A274-BECB552E0025}"/>
              </a:ext>
            </a:extLst>
          </p:cNvPr>
          <p:cNvCxnSpPr>
            <a:cxnSpLocks/>
          </p:cNvCxnSpPr>
          <p:nvPr/>
        </p:nvCxnSpPr>
        <p:spPr>
          <a:xfrm>
            <a:off x="4534862" y="4263678"/>
            <a:ext cx="0" cy="364346"/>
          </a:xfrm>
          <a:prstGeom prst="straightConnector1">
            <a:avLst/>
          </a:prstGeom>
          <a:ln w="38100">
            <a:solidFill>
              <a:srgbClr val="E6007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280F5563-C89A-4F31-BF69-ACE945D5A62E}"/>
              </a:ext>
            </a:extLst>
          </p:cNvPr>
          <p:cNvCxnSpPr>
            <a:cxnSpLocks/>
            <a:endCxn id="59" idx="1"/>
          </p:cNvCxnSpPr>
          <p:nvPr/>
        </p:nvCxnSpPr>
        <p:spPr>
          <a:xfrm>
            <a:off x="2825776" y="4012610"/>
            <a:ext cx="879133" cy="0"/>
          </a:xfrm>
          <a:prstGeom prst="straightConnector1">
            <a:avLst/>
          </a:prstGeom>
          <a:ln w="38100">
            <a:solidFill>
              <a:srgbClr val="E6007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45505852-AE97-4839-99A1-E0DAC4027D59}"/>
              </a:ext>
            </a:extLst>
          </p:cNvPr>
          <p:cNvCxnSpPr>
            <a:cxnSpLocks/>
          </p:cNvCxnSpPr>
          <p:nvPr/>
        </p:nvCxnSpPr>
        <p:spPr>
          <a:xfrm flipH="1">
            <a:off x="929789" y="1985730"/>
            <a:ext cx="2893110" cy="0"/>
          </a:xfrm>
          <a:prstGeom prst="straightConnector1">
            <a:avLst/>
          </a:prstGeom>
          <a:ln w="38100">
            <a:solidFill>
              <a:srgbClr val="E6007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5" name="Picture 11" descr="H:\DOCUMENTS\Pictures\pills 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" t="19720" r="-315" b="25821"/>
          <a:stretch/>
        </p:blipFill>
        <p:spPr bwMode="auto">
          <a:xfrm>
            <a:off x="-13357" y="-352262"/>
            <a:ext cx="9968110" cy="144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Rechteck 9"/>
          <p:cNvSpPr/>
          <p:nvPr/>
        </p:nvSpPr>
        <p:spPr bwMode="gray">
          <a:xfrm>
            <a:off x="-12226" y="-328168"/>
            <a:ext cx="9968109" cy="1430921"/>
          </a:xfrm>
          <a:prstGeom prst="rect">
            <a:avLst/>
          </a:prstGeom>
          <a:solidFill>
            <a:srgbClr val="000000">
              <a:alpha val="50000"/>
            </a:srgbClr>
          </a:solidFill>
        </p:spPr>
        <p:txBody>
          <a:bodyPr wrap="square" lIns="1040000" tIns="0" bIns="260000" anchor="ctr" anchorCtr="0">
            <a:noAutofit/>
          </a:bodyPr>
          <a:lstStyle/>
          <a:p>
            <a:endParaRPr lang="en-US" sz="5778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52045" y="6493467"/>
            <a:ext cx="9968110" cy="364533"/>
          </a:xfrm>
          <a:prstGeom prst="rect">
            <a:avLst/>
          </a:prstGeom>
          <a:solidFill>
            <a:srgbClr val="0070BA"/>
          </a:solidFill>
          <a:ln>
            <a:solidFill>
              <a:srgbClr val="0070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B" sz="2600" b="1" u="sng" dirty="0"/>
              <a:t>How to contact us:</a:t>
            </a:r>
          </a:p>
          <a:p>
            <a:pPr algn="ctr"/>
            <a:endParaRPr lang="en-GB" sz="2600" dirty="0"/>
          </a:p>
          <a:p>
            <a:pPr algn="ctr"/>
            <a:endParaRPr lang="en-GB" sz="2600" dirty="0"/>
          </a:p>
          <a:p>
            <a:pPr algn="ctr"/>
            <a:endParaRPr lang="en-GB" sz="2600" dirty="0"/>
          </a:p>
          <a:p>
            <a:pPr algn="ctr"/>
            <a:endParaRPr lang="en-GB" sz="2600" dirty="0"/>
          </a:p>
          <a:p>
            <a:pPr algn="ctr"/>
            <a:endParaRPr lang="en-GB" sz="2600" dirty="0"/>
          </a:p>
        </p:txBody>
      </p:sp>
      <p:pic>
        <p:nvPicPr>
          <p:cNvPr id="8" name="Picture 5" descr="H:\DOCUMENTS\Pictures\Arden&amp;GEM Motift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42" y="9926818"/>
            <a:ext cx="1556894" cy="579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Group 28"/>
          <p:cNvGrpSpPr/>
          <p:nvPr/>
        </p:nvGrpSpPr>
        <p:grpSpPr>
          <a:xfrm>
            <a:off x="87913" y="6522470"/>
            <a:ext cx="9828152" cy="350682"/>
            <a:chOff x="294947" y="8600248"/>
            <a:chExt cx="6409509" cy="242781"/>
          </a:xfrm>
        </p:grpSpPr>
        <p:pic>
          <p:nvPicPr>
            <p:cNvPr id="1028" name="Picture 4" descr="H:\DOCUMENTS\Pictures\phone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5462" y="8629420"/>
              <a:ext cx="265620" cy="1743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 descr="H:\DOCUMENTS\Pictures\address icon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1202" y="8609800"/>
              <a:ext cx="233229" cy="2332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294947" y="8600248"/>
              <a:ext cx="6409509" cy="2332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589" b="1" dirty="0">
                  <a:solidFill>
                    <a:schemeClr val="bg1"/>
                  </a:solidFill>
                </a:rPr>
                <a:t> *  For details of LCFS or CDLO please contact                AGCSU.controlleddrugs@nhs.net               0121 611 0813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-73673" y="-765261"/>
            <a:ext cx="7149767" cy="1326849"/>
            <a:chOff x="-272129" y="-4761"/>
            <a:chExt cx="4949839" cy="918588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04E7E58-9893-407C-BB30-CAAB2335173E}"/>
                </a:ext>
              </a:extLst>
            </p:cNvPr>
            <p:cNvSpPr/>
            <p:nvPr/>
          </p:nvSpPr>
          <p:spPr>
            <a:xfrm>
              <a:off x="-272129" y="1"/>
              <a:ext cx="4164689" cy="9138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63"/>
            </a:p>
          </p:txBody>
        </p:sp>
        <p:sp>
          <p:nvSpPr>
            <p:cNvPr id="47" name="Right Triangle 46">
              <a:extLst>
                <a:ext uri="{FF2B5EF4-FFF2-40B4-BE49-F238E27FC236}">
                  <a16:creationId xmlns:a16="http://schemas.microsoft.com/office/drawing/2014/main" id="{706F423C-DAE8-407B-ACCE-D73E19BFBDDB}"/>
                </a:ext>
              </a:extLst>
            </p:cNvPr>
            <p:cNvSpPr/>
            <p:nvPr/>
          </p:nvSpPr>
          <p:spPr>
            <a:xfrm>
              <a:off x="3885865" y="-4761"/>
              <a:ext cx="791845" cy="918588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600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119871" y="-680048"/>
            <a:ext cx="4093878" cy="1465996"/>
            <a:chOff x="4025019" y="-101092"/>
            <a:chExt cx="2834223" cy="1014920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F04DB3E4-7192-4671-902F-EBBF262EE2EA}"/>
                </a:ext>
              </a:extLst>
            </p:cNvPr>
            <p:cNvSpPr/>
            <p:nvPr/>
          </p:nvSpPr>
          <p:spPr>
            <a:xfrm>
              <a:off x="4892081" y="-90601"/>
              <a:ext cx="1967161" cy="100442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63"/>
            </a:p>
          </p:txBody>
        </p:sp>
        <p:sp>
          <p:nvSpPr>
            <p:cNvPr id="50" name="Right Triangle 49">
              <a:extLst>
                <a:ext uri="{FF2B5EF4-FFF2-40B4-BE49-F238E27FC236}">
                  <a16:creationId xmlns:a16="http://schemas.microsoft.com/office/drawing/2014/main" id="{2F30B3C6-B514-4398-8CBF-4ED658BA6403}"/>
                </a:ext>
              </a:extLst>
            </p:cNvPr>
            <p:cNvSpPr/>
            <p:nvPr/>
          </p:nvSpPr>
          <p:spPr>
            <a:xfrm rot="10800000">
              <a:off x="4025019" y="-101092"/>
              <a:ext cx="872170" cy="1014918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63"/>
            </a:p>
          </p:txBody>
        </p:sp>
      </p:grpSp>
      <p:pic>
        <p:nvPicPr>
          <p:cNvPr id="1034" name="Picture 10" descr="H:\DOCUMENTS\Pictures\Arden and Greater East Midlands CSU Lozenge BLACK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962" y="43303"/>
            <a:ext cx="1543160" cy="675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-52045" y="-3718023"/>
            <a:ext cx="6133228" cy="536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89" dirty="0"/>
              <a:t> </a:t>
            </a:r>
          </a:p>
        </p:txBody>
      </p:sp>
      <p:sp>
        <p:nvSpPr>
          <p:cNvPr id="31" name="Rectangle 30"/>
          <p:cNvSpPr/>
          <p:nvPr/>
        </p:nvSpPr>
        <p:spPr>
          <a:xfrm>
            <a:off x="-13357" y="-44941"/>
            <a:ext cx="9907794" cy="675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767"/>
              </a:lnSpc>
            </a:pPr>
            <a:r>
              <a:rPr lang="en-GB" sz="3600" b="1" dirty="0">
                <a:solidFill>
                  <a:schemeClr val="bg1"/>
                </a:solidFill>
              </a:rPr>
              <a:t>FRAUD ALERT PROCESS MAP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9014093-4B36-40A4-B608-6ADD0D9E9996}"/>
              </a:ext>
            </a:extLst>
          </p:cNvPr>
          <p:cNvSpPr/>
          <p:nvPr/>
        </p:nvSpPr>
        <p:spPr>
          <a:xfrm>
            <a:off x="6198" y="269480"/>
            <a:ext cx="9907794" cy="635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767"/>
              </a:lnSpc>
            </a:pPr>
            <a:r>
              <a:rPr lang="en-GB" b="1" dirty="0">
                <a:solidFill>
                  <a:schemeClr val="bg1"/>
                </a:solidFill>
              </a:rPr>
              <a:t>(To be used in response to lost/stolen/fraudulent/forged prescriptions)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F9312A-546F-48B4-B77D-83055133E192}"/>
              </a:ext>
            </a:extLst>
          </p:cNvPr>
          <p:cNvSpPr/>
          <p:nvPr/>
        </p:nvSpPr>
        <p:spPr>
          <a:xfrm>
            <a:off x="3000658" y="1318671"/>
            <a:ext cx="1738087" cy="568534"/>
          </a:xfrm>
          <a:prstGeom prst="rect">
            <a:avLst/>
          </a:prstGeom>
          <a:solidFill>
            <a:srgbClr val="E6007E"/>
          </a:solidFill>
          <a:ln w="25400">
            <a:solidFill>
              <a:srgbClr val="E600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200" b="1" dirty="0">
                <a:solidFill>
                  <a:schemeClr val="bg1"/>
                </a:solidFill>
              </a:rPr>
              <a:t>Reporting Organisation</a:t>
            </a:r>
          </a:p>
          <a:p>
            <a:pPr algn="ctr"/>
            <a:r>
              <a:rPr lang="en-GB" sz="1200" b="1" dirty="0">
                <a:solidFill>
                  <a:schemeClr val="bg1"/>
                </a:solidFill>
              </a:rPr>
              <a:t>e.g. CCG / GP / Pharmacy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D3B43F2-9C3E-4CE2-842E-D8400C56B733}"/>
              </a:ext>
            </a:extLst>
          </p:cNvPr>
          <p:cNvSpPr/>
          <p:nvPr/>
        </p:nvSpPr>
        <p:spPr>
          <a:xfrm>
            <a:off x="151342" y="2340658"/>
            <a:ext cx="1732876" cy="250147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rgbClr val="E600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Lost / Stolen prescription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B66FCE4-D4AA-4ABC-9817-70AB1CE6A95B}"/>
              </a:ext>
            </a:extLst>
          </p:cNvPr>
          <p:cNvSpPr/>
          <p:nvPr/>
        </p:nvSpPr>
        <p:spPr>
          <a:xfrm>
            <a:off x="151342" y="2938490"/>
            <a:ext cx="1732876" cy="612913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rgbClr val="E600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Report to </a:t>
            </a:r>
            <a:r>
              <a:rPr lang="en-GB" sz="1100" b="1" dirty="0">
                <a:solidFill>
                  <a:schemeClr val="tx1"/>
                </a:solidFill>
              </a:rPr>
              <a:t>NHS Alerts </a:t>
            </a:r>
            <a:r>
              <a:rPr lang="en-GB" sz="1100" dirty="0">
                <a:solidFill>
                  <a:schemeClr val="tx1"/>
                </a:solidFill>
              </a:rPr>
              <a:t>at </a:t>
            </a:r>
            <a:r>
              <a:rPr lang="en-GB" sz="1100" b="1" dirty="0">
                <a:solidFill>
                  <a:srgbClr val="E6007E"/>
                </a:solidFill>
              </a:rPr>
              <a:t>england.alertswm@nhs.net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449E685-4B85-4761-998F-960893FFFF11}"/>
              </a:ext>
            </a:extLst>
          </p:cNvPr>
          <p:cNvSpPr/>
          <p:nvPr/>
        </p:nvSpPr>
        <p:spPr>
          <a:xfrm>
            <a:off x="161313" y="3894744"/>
            <a:ext cx="1732876" cy="551107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rgbClr val="E600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Send out alerts to relevant organisation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5A13E19-5A85-4724-910A-DA3C106F007A}"/>
              </a:ext>
            </a:extLst>
          </p:cNvPr>
          <p:cNvSpPr/>
          <p:nvPr/>
        </p:nvSpPr>
        <p:spPr>
          <a:xfrm>
            <a:off x="2912937" y="2305921"/>
            <a:ext cx="1858065" cy="364533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rgbClr val="E600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Forged / Fraudulent prescription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73CC21C-C00A-4F46-9566-8594734785E9}"/>
              </a:ext>
            </a:extLst>
          </p:cNvPr>
          <p:cNvSpPr/>
          <p:nvPr/>
        </p:nvSpPr>
        <p:spPr>
          <a:xfrm>
            <a:off x="2305122" y="2969904"/>
            <a:ext cx="1109425" cy="471803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rgbClr val="E600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If a controlled drug prescription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F74FD62-B2F3-487B-975E-DAF36EF0D249}"/>
              </a:ext>
            </a:extLst>
          </p:cNvPr>
          <p:cNvSpPr/>
          <p:nvPr/>
        </p:nvSpPr>
        <p:spPr>
          <a:xfrm>
            <a:off x="3704909" y="3648481"/>
            <a:ext cx="1894021" cy="728257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rgbClr val="E600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Contact </a:t>
            </a:r>
            <a:r>
              <a:rPr lang="en-GB" sz="1100" b="1" dirty="0">
                <a:solidFill>
                  <a:schemeClr val="tx1"/>
                </a:solidFill>
              </a:rPr>
              <a:t>LCFS</a:t>
            </a:r>
            <a:r>
              <a:rPr lang="en-GB" sz="1100" dirty="0">
                <a:solidFill>
                  <a:schemeClr val="tx1"/>
                </a:solidFill>
              </a:rPr>
              <a:t> and provide crime reference number if applicable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EEA7E71-A0CA-44BF-8C53-3AB39F356F54}"/>
              </a:ext>
            </a:extLst>
          </p:cNvPr>
          <p:cNvSpPr/>
          <p:nvPr/>
        </p:nvSpPr>
        <p:spPr>
          <a:xfrm>
            <a:off x="3478414" y="4604923"/>
            <a:ext cx="2263060" cy="835024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rgbClr val="E600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Report to </a:t>
            </a:r>
            <a:r>
              <a:rPr lang="en-GB" sz="1100" b="1" dirty="0">
                <a:solidFill>
                  <a:schemeClr val="tx1"/>
                </a:solidFill>
              </a:rPr>
              <a:t>NHS Counter Fraud Authority</a:t>
            </a:r>
            <a:r>
              <a:rPr lang="en-GB" sz="1100" dirty="0">
                <a:solidFill>
                  <a:schemeClr val="tx1"/>
                </a:solidFill>
              </a:rPr>
              <a:t> on the corruption reporting line </a:t>
            </a:r>
            <a:r>
              <a:rPr lang="en-GB" sz="1100" b="1" dirty="0">
                <a:solidFill>
                  <a:srgbClr val="E6007E"/>
                </a:solidFill>
              </a:rPr>
              <a:t>0800 028 4060 </a:t>
            </a:r>
            <a:r>
              <a:rPr lang="en-GB" sz="1100" dirty="0">
                <a:solidFill>
                  <a:schemeClr val="tx1"/>
                </a:solidFill>
              </a:rPr>
              <a:t>or online </a:t>
            </a:r>
            <a:r>
              <a:rPr lang="en-GB" sz="1100" b="1" dirty="0">
                <a:solidFill>
                  <a:srgbClr val="E6007E"/>
                </a:solidFill>
              </a:rPr>
              <a:t>https://cfa.nhs.uk/reportfraud 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B2EF529-46A5-4A8F-972A-0524F42EBDB9}"/>
              </a:ext>
            </a:extLst>
          </p:cNvPr>
          <p:cNvSpPr/>
          <p:nvPr/>
        </p:nvSpPr>
        <p:spPr>
          <a:xfrm>
            <a:off x="6401270" y="5622669"/>
            <a:ext cx="3278368" cy="76934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rgbClr val="E600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If a controlled drug prescription</a:t>
            </a:r>
            <a:endParaRPr lang="en-GB" sz="1100" b="1" dirty="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0FDBE6C-CDE5-4AE6-8CA3-CA3A1E1AA00F}"/>
              </a:ext>
            </a:extLst>
          </p:cNvPr>
          <p:cNvSpPr/>
          <p:nvPr/>
        </p:nvSpPr>
        <p:spPr>
          <a:xfrm>
            <a:off x="276482" y="5644303"/>
            <a:ext cx="3875064" cy="769952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rgbClr val="E600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Inform </a:t>
            </a:r>
            <a:r>
              <a:rPr lang="en-GB" sz="1100" b="1" dirty="0">
                <a:solidFill>
                  <a:schemeClr val="tx1"/>
                </a:solidFill>
              </a:rPr>
              <a:t>Controlled Drugs Accountable Officer </a:t>
            </a:r>
            <a:r>
              <a:rPr lang="en-GB" sz="1100" dirty="0">
                <a:solidFill>
                  <a:schemeClr val="tx1"/>
                </a:solidFill>
              </a:rPr>
              <a:t>via online reporting tool at </a:t>
            </a:r>
            <a:r>
              <a:rPr lang="en-GB" sz="1100" b="1" dirty="0">
                <a:solidFill>
                  <a:srgbClr val="E6007E"/>
                </a:solidFill>
              </a:rPr>
              <a:t>www.cdreporting.co.uk </a:t>
            </a:r>
            <a:r>
              <a:rPr lang="en-GB" sz="1100" dirty="0">
                <a:solidFill>
                  <a:schemeClr val="tx1"/>
                </a:solidFill>
              </a:rPr>
              <a:t>and</a:t>
            </a:r>
            <a:r>
              <a:rPr lang="en-GB" sz="1100" dirty="0">
                <a:solidFill>
                  <a:srgbClr val="E6007E"/>
                </a:solidFill>
              </a:rPr>
              <a:t> </a:t>
            </a:r>
            <a:r>
              <a:rPr lang="en-GB" sz="1100" dirty="0">
                <a:solidFill>
                  <a:schemeClr val="tx1"/>
                </a:solidFill>
              </a:rPr>
              <a:t>provide crime reference number if applicable; CDAO will liaise with LCFS and CDLO *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9BB91A4-9842-4D15-AB62-80482C53E5B6}"/>
              </a:ext>
            </a:extLst>
          </p:cNvPr>
          <p:cNvCxnSpPr>
            <a:cxnSpLocks/>
          </p:cNvCxnSpPr>
          <p:nvPr/>
        </p:nvCxnSpPr>
        <p:spPr>
          <a:xfrm>
            <a:off x="3822898" y="1887205"/>
            <a:ext cx="0" cy="453453"/>
          </a:xfrm>
          <a:prstGeom prst="straightConnector1">
            <a:avLst/>
          </a:prstGeom>
          <a:ln w="38100">
            <a:solidFill>
              <a:srgbClr val="E6007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0571EF11-882A-4318-9DF9-513DB5E236CF}"/>
              </a:ext>
            </a:extLst>
          </p:cNvPr>
          <p:cNvCxnSpPr>
            <a:cxnSpLocks/>
          </p:cNvCxnSpPr>
          <p:nvPr/>
        </p:nvCxnSpPr>
        <p:spPr>
          <a:xfrm>
            <a:off x="4377080" y="2694183"/>
            <a:ext cx="0" cy="314803"/>
          </a:xfrm>
          <a:prstGeom prst="straightConnector1">
            <a:avLst/>
          </a:prstGeom>
          <a:ln w="38100">
            <a:solidFill>
              <a:srgbClr val="E6007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519A120E-D01E-4BEE-9FE9-8EE8B25C955A}"/>
              </a:ext>
            </a:extLst>
          </p:cNvPr>
          <p:cNvCxnSpPr>
            <a:cxnSpLocks/>
          </p:cNvCxnSpPr>
          <p:nvPr/>
        </p:nvCxnSpPr>
        <p:spPr>
          <a:xfrm>
            <a:off x="3116316" y="2694183"/>
            <a:ext cx="0" cy="314803"/>
          </a:xfrm>
          <a:prstGeom prst="straightConnector1">
            <a:avLst/>
          </a:prstGeom>
          <a:ln w="38100">
            <a:solidFill>
              <a:srgbClr val="E6007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C58F4763-9CF2-4960-BF27-1703E49D7556}"/>
              </a:ext>
            </a:extLst>
          </p:cNvPr>
          <p:cNvCxnSpPr>
            <a:cxnSpLocks/>
          </p:cNvCxnSpPr>
          <p:nvPr/>
        </p:nvCxnSpPr>
        <p:spPr>
          <a:xfrm>
            <a:off x="996571" y="2609832"/>
            <a:ext cx="0" cy="314803"/>
          </a:xfrm>
          <a:prstGeom prst="straightConnector1">
            <a:avLst/>
          </a:prstGeom>
          <a:ln w="38100">
            <a:solidFill>
              <a:srgbClr val="E6007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6E38A504-989E-42C0-8C2A-919EBF176752}"/>
              </a:ext>
            </a:extLst>
          </p:cNvPr>
          <p:cNvCxnSpPr>
            <a:cxnSpLocks/>
          </p:cNvCxnSpPr>
          <p:nvPr/>
        </p:nvCxnSpPr>
        <p:spPr>
          <a:xfrm>
            <a:off x="996571" y="3548096"/>
            <a:ext cx="0" cy="314803"/>
          </a:xfrm>
          <a:prstGeom prst="straightConnector1">
            <a:avLst/>
          </a:prstGeom>
          <a:ln w="38100">
            <a:solidFill>
              <a:srgbClr val="E6007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4FB4BA84-629A-4FFE-BE85-FFC4F0642621}"/>
              </a:ext>
            </a:extLst>
          </p:cNvPr>
          <p:cNvCxnSpPr>
            <a:cxnSpLocks/>
          </p:cNvCxnSpPr>
          <p:nvPr/>
        </p:nvCxnSpPr>
        <p:spPr>
          <a:xfrm>
            <a:off x="2825776" y="3441707"/>
            <a:ext cx="0" cy="2202596"/>
          </a:xfrm>
          <a:prstGeom prst="straightConnector1">
            <a:avLst/>
          </a:prstGeom>
          <a:ln w="38100">
            <a:solidFill>
              <a:srgbClr val="E6007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271754C1-E9F7-43C4-B80D-21F64F5877B3}"/>
              </a:ext>
            </a:extLst>
          </p:cNvPr>
          <p:cNvCxnSpPr>
            <a:cxnSpLocks/>
          </p:cNvCxnSpPr>
          <p:nvPr/>
        </p:nvCxnSpPr>
        <p:spPr>
          <a:xfrm>
            <a:off x="7013849" y="3762030"/>
            <a:ext cx="0" cy="1860639"/>
          </a:xfrm>
          <a:prstGeom prst="straightConnector1">
            <a:avLst/>
          </a:prstGeom>
          <a:ln w="38100">
            <a:solidFill>
              <a:srgbClr val="E6007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E6F077B8-FDE8-4FD4-967E-8CDC3873B16A}"/>
              </a:ext>
            </a:extLst>
          </p:cNvPr>
          <p:cNvCxnSpPr>
            <a:cxnSpLocks/>
            <a:stCxn id="57" idx="2"/>
          </p:cNvCxnSpPr>
          <p:nvPr/>
        </p:nvCxnSpPr>
        <p:spPr>
          <a:xfrm>
            <a:off x="8936400" y="3910090"/>
            <a:ext cx="0" cy="1680589"/>
          </a:xfrm>
          <a:prstGeom prst="straightConnector1">
            <a:avLst/>
          </a:prstGeom>
          <a:ln w="38100">
            <a:solidFill>
              <a:srgbClr val="E6007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6B1E6FD5-3687-42B5-A35C-B5A51327DDC6}"/>
              </a:ext>
            </a:extLst>
          </p:cNvPr>
          <p:cNvSpPr/>
          <p:nvPr/>
        </p:nvSpPr>
        <p:spPr>
          <a:xfrm>
            <a:off x="6019136" y="2880334"/>
            <a:ext cx="1903375" cy="1029758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rgbClr val="E600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If immediate police attendance is required (e.g. patient presenting prescription is waiting/returning shortly) contact </a:t>
            </a:r>
            <a:r>
              <a:rPr lang="en-GB" sz="1100" b="1" dirty="0">
                <a:solidFill>
                  <a:schemeClr val="tx1"/>
                </a:solidFill>
              </a:rPr>
              <a:t>Police on</a:t>
            </a:r>
            <a:r>
              <a:rPr lang="en-GB" sz="1100" b="1" dirty="0">
                <a:solidFill>
                  <a:srgbClr val="E6007E"/>
                </a:solidFill>
              </a:rPr>
              <a:t> 999</a:t>
            </a:r>
            <a:r>
              <a:rPr lang="en-GB" sz="1100" dirty="0">
                <a:solidFill>
                  <a:schemeClr val="tx1"/>
                </a:solidFill>
              </a:rPr>
              <a:t>;</a:t>
            </a:r>
            <a:r>
              <a:rPr lang="en-GB" sz="1100" dirty="0">
                <a:solidFill>
                  <a:srgbClr val="E6007E"/>
                </a:solidFill>
              </a:rPr>
              <a:t> </a:t>
            </a:r>
            <a:r>
              <a:rPr lang="en-GB" sz="1100" dirty="0">
                <a:solidFill>
                  <a:schemeClr val="tx1"/>
                </a:solidFill>
              </a:rPr>
              <a:t> </a:t>
            </a:r>
            <a:r>
              <a:rPr lang="en-GB" sz="1100" i="1" dirty="0">
                <a:solidFill>
                  <a:schemeClr val="tx1"/>
                </a:solidFill>
              </a:rPr>
              <a:t>Obtain crime reference number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18988E9-E26A-4F97-AD7B-8D5A6477E4EF}"/>
              </a:ext>
            </a:extLst>
          </p:cNvPr>
          <p:cNvSpPr/>
          <p:nvPr/>
        </p:nvSpPr>
        <p:spPr>
          <a:xfrm>
            <a:off x="8069962" y="2861850"/>
            <a:ext cx="1732876" cy="104824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rgbClr val="E600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If unknown when patient will return / due to return on another day contact </a:t>
            </a:r>
            <a:r>
              <a:rPr lang="en-GB" sz="1100" b="1" dirty="0">
                <a:solidFill>
                  <a:schemeClr val="tx1"/>
                </a:solidFill>
              </a:rPr>
              <a:t>Police on </a:t>
            </a:r>
            <a:r>
              <a:rPr lang="en-GB" sz="1100" b="1" dirty="0">
                <a:solidFill>
                  <a:srgbClr val="E6007E"/>
                </a:solidFill>
              </a:rPr>
              <a:t>101</a:t>
            </a:r>
            <a:r>
              <a:rPr lang="en-GB" sz="1100" dirty="0">
                <a:solidFill>
                  <a:schemeClr val="tx1"/>
                </a:solidFill>
              </a:rPr>
              <a:t>; </a:t>
            </a:r>
            <a:r>
              <a:rPr lang="en-GB" sz="1100" i="1" dirty="0">
                <a:solidFill>
                  <a:schemeClr val="tx1"/>
                </a:solidFill>
              </a:rPr>
              <a:t>Obtain crime reference number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EF213DAC-0172-42A4-A124-41FC6F3C67A3}"/>
              </a:ext>
            </a:extLst>
          </p:cNvPr>
          <p:cNvCxnSpPr>
            <a:cxnSpLocks/>
          </p:cNvCxnSpPr>
          <p:nvPr/>
        </p:nvCxnSpPr>
        <p:spPr>
          <a:xfrm flipH="1">
            <a:off x="8832442" y="2590805"/>
            <a:ext cx="2" cy="242757"/>
          </a:xfrm>
          <a:prstGeom prst="straightConnector1">
            <a:avLst/>
          </a:prstGeom>
          <a:ln w="38100">
            <a:solidFill>
              <a:srgbClr val="E6007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132AA94F-BFC0-43CB-9EFA-55B67EAFF3DC}"/>
              </a:ext>
            </a:extLst>
          </p:cNvPr>
          <p:cNvCxnSpPr>
            <a:cxnSpLocks/>
          </p:cNvCxnSpPr>
          <p:nvPr/>
        </p:nvCxnSpPr>
        <p:spPr>
          <a:xfrm>
            <a:off x="7005192" y="2618664"/>
            <a:ext cx="1" cy="236341"/>
          </a:xfrm>
          <a:prstGeom prst="straightConnector1">
            <a:avLst/>
          </a:prstGeom>
          <a:ln w="38100">
            <a:solidFill>
              <a:srgbClr val="E6007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A2D117E-F3B8-407A-85A3-72F29EFF0466}"/>
              </a:ext>
            </a:extLst>
          </p:cNvPr>
          <p:cNvCxnSpPr>
            <a:cxnSpLocks/>
          </p:cNvCxnSpPr>
          <p:nvPr/>
        </p:nvCxnSpPr>
        <p:spPr>
          <a:xfrm flipV="1">
            <a:off x="4767509" y="2581191"/>
            <a:ext cx="4087119" cy="1"/>
          </a:xfrm>
          <a:prstGeom prst="line">
            <a:avLst/>
          </a:prstGeom>
          <a:ln w="38100">
            <a:solidFill>
              <a:srgbClr val="E600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1C62DF45-AFF2-40AB-AF17-8B40CBDA4877}"/>
              </a:ext>
            </a:extLst>
          </p:cNvPr>
          <p:cNvCxnSpPr>
            <a:cxnSpLocks/>
            <a:stCxn id="61" idx="1"/>
          </p:cNvCxnSpPr>
          <p:nvPr/>
        </p:nvCxnSpPr>
        <p:spPr>
          <a:xfrm flipH="1">
            <a:off x="4176606" y="6007339"/>
            <a:ext cx="2224664" cy="10996"/>
          </a:xfrm>
          <a:prstGeom prst="straightConnector1">
            <a:avLst/>
          </a:prstGeom>
          <a:ln w="38100">
            <a:solidFill>
              <a:srgbClr val="E6007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id="{53302CF5-DFA4-42F9-843C-95C2A2ABCD20}"/>
              </a:ext>
            </a:extLst>
          </p:cNvPr>
          <p:cNvSpPr/>
          <p:nvPr/>
        </p:nvSpPr>
        <p:spPr>
          <a:xfrm>
            <a:off x="6570773" y="4316024"/>
            <a:ext cx="2846810" cy="728257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rgbClr val="E600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Contact </a:t>
            </a:r>
            <a:r>
              <a:rPr lang="en-GB" sz="1100" b="1" dirty="0">
                <a:solidFill>
                  <a:schemeClr val="tx1"/>
                </a:solidFill>
              </a:rPr>
              <a:t>LCFS</a:t>
            </a:r>
            <a:r>
              <a:rPr lang="en-GB" sz="1100" dirty="0">
                <a:solidFill>
                  <a:schemeClr val="tx1"/>
                </a:solidFill>
              </a:rPr>
              <a:t> and provide crime reference number if applicable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DAB843D-8B28-4221-953C-72E763ECE6F5}"/>
              </a:ext>
            </a:extLst>
          </p:cNvPr>
          <p:cNvSpPr/>
          <p:nvPr/>
        </p:nvSpPr>
        <p:spPr>
          <a:xfrm>
            <a:off x="3974893" y="2971301"/>
            <a:ext cx="1109425" cy="471803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rgbClr val="E600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If </a:t>
            </a:r>
            <a:r>
              <a:rPr lang="en-GB" sz="1100" dirty="0">
                <a:solidFill>
                  <a:srgbClr val="FF0000"/>
                </a:solidFill>
              </a:rPr>
              <a:t>not a</a:t>
            </a:r>
            <a:r>
              <a:rPr lang="en-GB" sz="1100" dirty="0">
                <a:solidFill>
                  <a:schemeClr val="tx1"/>
                </a:solidFill>
              </a:rPr>
              <a:t> controlled drug prescription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A197D6C3-61C5-4F25-8805-0384DD195F6C}"/>
              </a:ext>
            </a:extLst>
          </p:cNvPr>
          <p:cNvCxnSpPr>
            <a:cxnSpLocks/>
          </p:cNvCxnSpPr>
          <p:nvPr/>
        </p:nvCxnSpPr>
        <p:spPr>
          <a:xfrm>
            <a:off x="4406272" y="3429000"/>
            <a:ext cx="0" cy="314803"/>
          </a:xfrm>
          <a:prstGeom prst="straightConnector1">
            <a:avLst/>
          </a:prstGeom>
          <a:ln w="38100">
            <a:solidFill>
              <a:srgbClr val="E6007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9DFC15B8-59E9-4897-A047-339653358759}"/>
              </a:ext>
            </a:extLst>
          </p:cNvPr>
          <p:cNvCxnSpPr>
            <a:cxnSpLocks/>
          </p:cNvCxnSpPr>
          <p:nvPr/>
        </p:nvCxnSpPr>
        <p:spPr>
          <a:xfrm>
            <a:off x="996571" y="2025855"/>
            <a:ext cx="0" cy="314803"/>
          </a:xfrm>
          <a:prstGeom prst="straightConnector1">
            <a:avLst/>
          </a:prstGeom>
          <a:ln w="38100">
            <a:solidFill>
              <a:srgbClr val="E6007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8CAA0F8-605C-4D29-AFED-3C1CA157F966}"/>
              </a:ext>
            </a:extLst>
          </p:cNvPr>
          <p:cNvSpPr txBox="1"/>
          <p:nvPr/>
        </p:nvSpPr>
        <p:spPr>
          <a:xfrm>
            <a:off x="6570773" y="1272952"/>
            <a:ext cx="32320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Key:</a:t>
            </a:r>
          </a:p>
          <a:p>
            <a:r>
              <a:rPr lang="en-GB" sz="1100" dirty="0"/>
              <a:t>  </a:t>
            </a:r>
            <a:r>
              <a:rPr lang="en-GB" sz="1100" b="1" dirty="0"/>
              <a:t>CDAO</a:t>
            </a:r>
            <a:r>
              <a:rPr lang="en-GB" sz="1100" dirty="0"/>
              <a:t>	Controlled Drug Accountable Officer</a:t>
            </a:r>
          </a:p>
          <a:p>
            <a:r>
              <a:rPr lang="en-GB" sz="1100" dirty="0"/>
              <a:t>  </a:t>
            </a:r>
            <a:r>
              <a:rPr lang="en-GB" sz="1100" b="1" dirty="0"/>
              <a:t>LCFS</a:t>
            </a:r>
            <a:r>
              <a:rPr lang="en-GB" sz="1100" dirty="0"/>
              <a:t>	Local Counter Fraud Specialist</a:t>
            </a:r>
          </a:p>
          <a:p>
            <a:r>
              <a:rPr lang="en-GB" sz="1100" dirty="0"/>
              <a:t>  </a:t>
            </a:r>
            <a:r>
              <a:rPr lang="en-GB" sz="1100" b="1" dirty="0"/>
              <a:t>CDLO</a:t>
            </a:r>
            <a:r>
              <a:rPr lang="en-GB" sz="1100" dirty="0"/>
              <a:t>	Controlled Drug Liaison Officer</a:t>
            </a:r>
            <a:r>
              <a:rPr lang="en-GB" sz="105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905946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1249</TotalTime>
  <Words>229</Words>
  <Application>Microsoft Office PowerPoint</Application>
  <PresentationFormat>A4 Paper (210x297 mm)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Bebas Neue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Reynolds</dc:creator>
  <cp:lastModifiedBy>Jyoti Awesti</cp:lastModifiedBy>
  <cp:revision>120</cp:revision>
  <cp:lastPrinted>2018-10-17T08:01:50Z</cp:lastPrinted>
  <dcterms:created xsi:type="dcterms:W3CDTF">2018-09-24T09:36:47Z</dcterms:created>
  <dcterms:modified xsi:type="dcterms:W3CDTF">2019-08-12T08:39:45Z</dcterms:modified>
</cp:coreProperties>
</file>